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</p:sldMasterIdLst>
  <p:notesMasterIdLst>
    <p:notesMasterId r:id="rId15"/>
  </p:notesMasterIdLst>
  <p:sldIdLst>
    <p:sldId id="256" r:id="rId3"/>
    <p:sldId id="257" r:id="rId4"/>
    <p:sldId id="265" r:id="rId5"/>
    <p:sldId id="266" r:id="rId6"/>
    <p:sldId id="267" r:id="rId7"/>
    <p:sldId id="269" r:id="rId8"/>
    <p:sldId id="259" r:id="rId9"/>
    <p:sldId id="262" r:id="rId10"/>
    <p:sldId id="263" r:id="rId11"/>
    <p:sldId id="260" r:id="rId12"/>
    <p:sldId id="271" r:id="rId13"/>
    <p:sldId id="25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25"/>
    <p:restoredTop sz="94674"/>
  </p:normalViewPr>
  <p:slideViewPr>
    <p:cSldViewPr snapToGrid="0" snapToObjects="1">
      <p:cViewPr varScale="1">
        <p:scale>
          <a:sx n="62" d="100"/>
          <a:sy n="62" d="100"/>
        </p:scale>
        <p:origin x="-1384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ill Sans"/>
              </a:defRPr>
            </a:lvl1pPr>
          </a:lstStyle>
          <a:p>
            <a:fld id="{F0D094DB-2524-9145-9ED3-9C16C4731B43}" type="datetimeFigureOut">
              <a:rPr lang="en-US" smtClean="0"/>
              <a:pPr/>
              <a:t>3/8/17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ill Sans"/>
              </a:defRPr>
            </a:lvl1pPr>
          </a:lstStyle>
          <a:p>
            <a:fld id="{0D3EFF6B-9D39-5B4F-92C1-DB9A9E0C0B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64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Gill Sans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Gill Sans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Gill Sans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Gill Sans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Gill San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Ethnography</a:t>
            </a:r>
            <a:r>
              <a:rPr lang="en-US" dirty="0" smtClean="0"/>
              <a:t> in/of the World System: The Emergence of </a:t>
            </a:r>
            <a:r>
              <a:rPr lang="en-US" i="1" dirty="0" smtClean="0"/>
              <a:t>Multi</a:t>
            </a:r>
            <a:r>
              <a:rPr lang="en-US" dirty="0" smtClean="0"/>
              <a:t>-</a:t>
            </a:r>
            <a:r>
              <a:rPr lang="en-US" i="1" dirty="0" smtClean="0"/>
              <a:t>Sited</a:t>
            </a:r>
            <a:r>
              <a:rPr lang="en-US" dirty="0" smtClean="0"/>
              <a:t>. </a:t>
            </a:r>
            <a:r>
              <a:rPr lang="en-US" i="1" dirty="0" smtClean="0"/>
              <a:t>Ethnography</a:t>
            </a:r>
            <a:r>
              <a:rPr lang="en-US" dirty="0" smtClean="0"/>
              <a:t>. George E. Marcus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EFF6B-9D39-5B4F-92C1-DB9A9E0C0B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1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Manual for Colonists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EFF6B-9D39-5B4F-92C1-DB9A9E0C0B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50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EFF6B-9D39-5B4F-92C1-DB9A9E0C0B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94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26D95E9-B13D-B34F-911B-132414F3A328}" type="slidenum">
              <a:rPr lang="en-US" sz="1200">
                <a:solidFill>
                  <a:srgbClr val="000000"/>
                </a:solidFill>
              </a:rPr>
              <a:pPr/>
              <a:t>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Problem of retrospective</a:t>
            </a:r>
            <a:r>
              <a:rPr lang="en-US" baseline="0" dirty="0" smtClean="0"/>
              <a:t> reports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EFF6B-9D39-5B4F-92C1-DB9A9E0C0B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99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Kenya study was</a:t>
            </a:r>
            <a:r>
              <a:rPr lang="en-US" baseline="0" dirty="0" smtClean="0"/>
              <a:t> based on the Child Development Research Study sample in </a:t>
            </a:r>
            <a:r>
              <a:rPr lang="en-US" baseline="0" dirty="0" err="1" smtClean="0"/>
              <a:t>Ngecha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EFF6B-9D39-5B4F-92C1-DB9A9E0C0B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16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</a:t>
            </a:r>
            <a:r>
              <a:rPr lang="en-US" dirty="0" err="1" smtClean="0"/>
              <a:t>search?hl</a:t>
            </a:r>
            <a:r>
              <a:rPr lang="en-US" dirty="0" smtClean="0"/>
              <a:t>=</a:t>
            </a:r>
            <a:r>
              <a:rPr lang="en-US" dirty="0" err="1" smtClean="0"/>
              <a:t>EN&amp;site</a:t>
            </a:r>
            <a:r>
              <a:rPr lang="en-US" dirty="0" smtClean="0"/>
              <a:t>=</a:t>
            </a:r>
            <a:r>
              <a:rPr lang="en-US" dirty="0" err="1" smtClean="0"/>
              <a:t>imghp&amp;tbm</a:t>
            </a:r>
            <a:r>
              <a:rPr lang="en-US" dirty="0" smtClean="0"/>
              <a:t>=</a:t>
            </a:r>
            <a:r>
              <a:rPr lang="en-US" dirty="0" err="1" smtClean="0"/>
              <a:t>isch&amp;source</a:t>
            </a:r>
            <a:r>
              <a:rPr lang="en-US" dirty="0" smtClean="0"/>
              <a:t>=</a:t>
            </a:r>
            <a:r>
              <a:rPr lang="en-US" dirty="0" err="1" smtClean="0"/>
              <a:t>hp&amp;biw</a:t>
            </a:r>
            <a:r>
              <a:rPr lang="en-US" dirty="0" smtClean="0"/>
              <a:t>=1067&amp;bih=595&amp;q=</a:t>
            </a:r>
            <a:r>
              <a:rPr lang="en-US" dirty="0" err="1" smtClean="0"/>
              <a:t>world+systems+theory+map&amp;oq</a:t>
            </a:r>
            <a:r>
              <a:rPr lang="en-US" dirty="0" smtClean="0"/>
              <a:t>=</a:t>
            </a:r>
            <a:r>
              <a:rPr lang="en-US" dirty="0" err="1" smtClean="0"/>
              <a:t>world+system&amp;gs_l</a:t>
            </a:r>
            <a:r>
              <a:rPr lang="en-US" dirty="0" smtClean="0"/>
              <a:t>=img.1.3.0l10.71.8539.0.11923.29.20.5.4.4.0.191.2428.0j16.16.0....0...1ac.1.64.img..4.24.2313...0i10i24k1j0i10k1.w93zc8niOmE#hl=</a:t>
            </a:r>
            <a:r>
              <a:rPr lang="en-US" dirty="0" err="1" smtClean="0"/>
              <a:t>EN&amp;tbm</a:t>
            </a:r>
            <a:r>
              <a:rPr lang="en-US" dirty="0" smtClean="0"/>
              <a:t>=</a:t>
            </a:r>
            <a:r>
              <a:rPr lang="en-US" dirty="0" err="1" smtClean="0"/>
              <a:t>isch&amp;q</a:t>
            </a:r>
            <a:r>
              <a:rPr lang="en-US" dirty="0" smtClean="0"/>
              <a:t>=</a:t>
            </a:r>
            <a:r>
              <a:rPr lang="en-US" dirty="0" err="1" smtClean="0"/>
              <a:t>lessons+learned</a:t>
            </a:r>
            <a:r>
              <a:rPr lang="en-US" dirty="0" smtClean="0"/>
              <a:t>&amp;*&amp;</a:t>
            </a:r>
            <a:r>
              <a:rPr lang="en-US" dirty="0" err="1" smtClean="0"/>
              <a:t>imgdii</a:t>
            </a:r>
            <a:r>
              <a:rPr lang="en-US" dirty="0" smtClean="0"/>
              <a:t>=gHa0K5HfzKRoJM:&amp;</a:t>
            </a:r>
            <a:r>
              <a:rPr lang="en-US" dirty="0" err="1" smtClean="0"/>
              <a:t>imgrc</a:t>
            </a:r>
            <a:r>
              <a:rPr lang="en-US" smtClean="0"/>
              <a:t>=ydUbwvUDkr60qM: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EFF6B-9D39-5B4F-92C1-DB9A9E0C0B9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07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E8CE-641B-6444-AF49-BB08A4CA6471}" type="datetimeFigureOut">
              <a:rPr lang="en-US" smtClean="0"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A112-7A73-4649-B680-5D4409EDCD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E8CE-641B-6444-AF49-BB08A4CA6471}" type="datetimeFigureOut">
              <a:rPr lang="en-US" smtClean="0"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A112-7A73-4649-B680-5D4409EDCD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E8CE-641B-6444-AF49-BB08A4CA6471}" type="datetimeFigureOut">
              <a:rPr lang="en-US" smtClean="0"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A112-7A73-4649-B680-5D4409EDCD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BA4EEF-2A53-8E4D-B43A-2ECDD1023D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454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8DD7E-9EED-394F-ABEE-4E7AB00F5D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943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D6CD4-9093-224C-8B93-07EC760E58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116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470F52-F969-5740-BBB7-300D681298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905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78D482-19AC-C748-97B1-A35E84CAEC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59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67FC5-7C40-1B4E-B1A0-B4124F8B31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772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8562F-6DD5-FC47-B412-4A42CE6121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46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1D01FD-EB0B-7643-B94B-EA0D4D37BF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836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E8CE-641B-6444-AF49-BB08A4CA6471}" type="datetimeFigureOut">
              <a:rPr lang="en-US" smtClean="0"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A112-7A73-4649-B680-5D4409EDCD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325582-1444-7148-B5B4-C7AAF0F4B0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758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A1384-3514-8649-AE84-F153AE8217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34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5E2370-942E-0144-A25D-71721A70E0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68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E8CE-641B-6444-AF49-BB08A4CA6471}" type="datetimeFigureOut">
              <a:rPr lang="en-US" smtClean="0"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A112-7A73-4649-B680-5D4409EDCD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E8CE-641B-6444-AF49-BB08A4CA6471}" type="datetimeFigureOut">
              <a:rPr lang="en-US" smtClean="0"/>
              <a:t>3/8/17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A112-7A73-4649-B680-5D4409EDCD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E8CE-641B-6444-AF49-BB08A4CA6471}" type="datetimeFigureOut">
              <a:rPr lang="en-US" smtClean="0"/>
              <a:t>3/8/17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A112-7A73-4649-B680-5D4409EDCD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E8CE-641B-6444-AF49-BB08A4CA6471}" type="datetimeFigureOut">
              <a:rPr lang="en-US" smtClean="0"/>
              <a:t>3/8/17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A112-7A73-4649-B680-5D4409EDCD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E8CE-641B-6444-AF49-BB08A4CA6471}" type="datetimeFigureOut">
              <a:rPr lang="en-US" smtClean="0"/>
              <a:t>3/8/17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A112-7A73-4649-B680-5D4409EDCD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E8CE-641B-6444-AF49-BB08A4CA6471}" type="datetimeFigureOut">
              <a:rPr lang="en-US" smtClean="0"/>
              <a:t>3/8/17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A112-7A73-4649-B680-5D4409EDCD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E8CE-641B-6444-AF49-BB08A4CA6471}" type="datetimeFigureOut">
              <a:rPr lang="en-US" smtClean="0"/>
              <a:t>3/8/17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A112-7A73-4649-B680-5D4409EDCD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ill Sans"/>
              </a:defRPr>
            </a:lvl1pPr>
          </a:lstStyle>
          <a:p>
            <a:fld id="{D4A9E8CE-641B-6444-AF49-BB08A4CA6471}" type="datetimeFigureOut">
              <a:rPr lang="en-US" smtClean="0"/>
              <a:pPr/>
              <a:t>3/8/17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ill San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ill Sans"/>
              </a:defRPr>
            </a:lvl1pPr>
          </a:lstStyle>
          <a:p>
            <a:fld id="{5D5CA112-7A73-4649-B680-5D4409EDCD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4FBFF6C-AA43-5840-A639-A3962131C1E9}" type="slidenum">
              <a:rPr lang="en-US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6" charset="0"/>
          <a:ea typeface="ＭＳ Ｐゴシック" pitchFamily="26" charset="-128"/>
          <a:cs typeface="ＭＳ Ｐゴシック" pitchFamily="2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6" charset="0"/>
          <a:ea typeface="ＭＳ Ｐゴシック" pitchFamily="26" charset="-128"/>
          <a:cs typeface="ＭＳ Ｐゴシック" pitchFamily="2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6" charset="0"/>
          <a:ea typeface="ＭＳ Ｐゴシック" pitchFamily="26" charset="-128"/>
          <a:cs typeface="ＭＳ Ｐゴシック" pitchFamily="2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6" charset="0"/>
          <a:ea typeface="ＭＳ Ｐゴシック" pitchFamily="26" charset="-128"/>
          <a:cs typeface="ＭＳ Ｐゴシック" pitchFamily="2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6" charset="0"/>
          <a:ea typeface="ＭＳ Ｐゴシック" pitchFamily="26" charset="-128"/>
          <a:cs typeface="ＭＳ Ｐゴシック" pitchFamily="2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6" charset="0"/>
          <a:ea typeface="ＭＳ Ｐゴシック" pitchFamily="26" charset="-128"/>
          <a:cs typeface="ＭＳ Ｐゴシック" pitchFamily="2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6" charset="0"/>
          <a:ea typeface="ＭＳ Ｐゴシック" pitchFamily="26" charset="-128"/>
          <a:cs typeface="ＭＳ Ｐゴシック" pitchFamily="2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6" charset="0"/>
          <a:ea typeface="ＭＳ Ｐゴシック" pitchFamily="26" charset="-128"/>
          <a:cs typeface="ＭＳ Ｐゴシック" pitchFamily="2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191" y="938172"/>
            <a:ext cx="7443743" cy="1267804"/>
          </a:xfrm>
        </p:spPr>
        <p:txBody>
          <a:bodyPr/>
          <a:lstStyle/>
          <a:p>
            <a:pPr algn="r"/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Multi-sited research</a:t>
            </a: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2598175"/>
            <a:ext cx="6858000" cy="1655762"/>
          </a:xfrm>
        </p:spPr>
        <p:txBody>
          <a:bodyPr/>
          <a:lstStyle/>
          <a:p>
            <a:pPr algn="l"/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Carol Worthman, Emory University</a:t>
            </a:r>
          </a:p>
          <a:p>
            <a:pPr algn="l"/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Eileen Anderson-</a:t>
            </a:r>
            <a:r>
              <a:rPr lang="en-US" dirty="0" err="1" smtClean="0">
                <a:latin typeface="Gill Sans MT" charset="0"/>
                <a:ea typeface="Gill Sans MT" charset="0"/>
                <a:cs typeface="Gill Sans MT" charset="0"/>
              </a:rPr>
              <a:t>Fye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, Case Western Reserve</a:t>
            </a:r>
          </a:p>
          <a:p>
            <a:pPr algn="l"/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Tanya Luhrmann, Stanford University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6588"/>
            <a:ext cx="9144000" cy="277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6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956" y="-20486"/>
            <a:ext cx="3191528" cy="3195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6"/>
            <a:ext cx="6459166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Gill Sans MT" charset="0"/>
                <a:ea typeface="Gill Sans MT" charset="0"/>
                <a:cs typeface="Gill Sans MT" charset="0"/>
              </a:rPr>
              <a:t>Comparative Adolescence </a:t>
            </a:r>
            <a:r>
              <a:rPr lang="en-US" sz="3600" dirty="0" smtClean="0">
                <a:latin typeface="Gill Sans MT" charset="0"/>
                <a:ea typeface="Gill Sans MT" charset="0"/>
                <a:cs typeface="Gill Sans MT" charset="0"/>
              </a:rPr>
              <a:t>  Project </a:t>
            </a:r>
            <a:r>
              <a:rPr lang="en-US" sz="3600" dirty="0" smtClean="0">
                <a:latin typeface="Gill Sans MT" charset="0"/>
                <a:ea typeface="Gill Sans MT" charset="0"/>
                <a:cs typeface="Gill Sans MT" charset="0"/>
              </a:rPr>
              <a:t>– </a:t>
            </a:r>
            <a:r>
              <a:rPr lang="en-US" sz="2800" dirty="0" smtClean="0">
                <a:latin typeface="Gill Sans MT" charset="0"/>
                <a:ea typeface="Gill Sans MT" charset="0"/>
                <a:cs typeface="Gill Sans MT" charset="0"/>
              </a:rPr>
              <a:t>1982-5</a:t>
            </a:r>
            <a:endParaRPr lang="en-US" sz="36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343788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Why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? </a:t>
            </a:r>
            <a:r>
              <a:rPr lang="en-US" sz="2400" dirty="0" smtClean="0">
                <a:latin typeface="Gill Sans MT" charset="0"/>
                <a:ea typeface="Gill Sans MT" charset="0"/>
                <a:cs typeface="Gill Sans MT" charset="0"/>
              </a:rPr>
              <a:t>Similar to Six Cultures Study</a:t>
            </a:r>
          </a:p>
          <a:p>
            <a:pPr lvl="1"/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Effects of social change (schooling)</a:t>
            </a: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Who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?  </a:t>
            </a:r>
          </a:p>
          <a:p>
            <a:pPr lvl="1"/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PIs: social anthropologists: Robert </a:t>
            </a:r>
            <a:r>
              <a:rPr lang="en-US" dirty="0" err="1" smtClean="0">
                <a:latin typeface="Gill Sans MT" charset="0"/>
                <a:ea typeface="Gill Sans MT" charset="0"/>
                <a:cs typeface="Gill Sans MT" charset="0"/>
              </a:rPr>
              <a:t>LeVine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, Beatric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e Whiting; child psychologist: Jerome </a:t>
            </a:r>
            <a:r>
              <a:rPr lang="en-US" dirty="0" err="1" smtClean="0">
                <a:latin typeface="Gill Sans MT" charset="0"/>
                <a:ea typeface="Gill Sans MT" charset="0"/>
                <a:cs typeface="Gill Sans MT" charset="0"/>
              </a:rPr>
              <a:t>Kagan</a:t>
            </a:r>
            <a:endParaRPr lang="en-US" dirty="0" smtClean="0">
              <a:latin typeface="Gill Sans MT" charset="0"/>
              <a:ea typeface="Gill Sans MT" charset="0"/>
              <a:cs typeface="Gill Sans MT" charset="0"/>
            </a:endParaRPr>
          </a:p>
          <a:p>
            <a:pPr lvl="1"/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Postdocs</a:t>
            </a: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Where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? 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Australia, Canada, Kenya, </a:t>
            </a:r>
            <a:r>
              <a:rPr lang="en-US" sz="2400" dirty="0" smtClean="0">
                <a:latin typeface="Gill Sans MT" charset="0"/>
                <a:ea typeface="Gill Sans MT" charset="0"/>
                <a:cs typeface="Gill Sans MT" charset="0"/>
              </a:rPr>
              <a:t>Nigeria, Romania, Thailand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 </a:t>
            </a: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How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? </a:t>
            </a:r>
          </a:p>
          <a:p>
            <a:pPr lvl="1"/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Team discussions</a:t>
            </a:r>
          </a:p>
          <a:p>
            <a:pPr lvl="1"/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Structured inventories and tasks, behavior observation, ethnography</a:t>
            </a:r>
          </a:p>
          <a:p>
            <a:pPr lvl="1"/>
            <a:endParaRPr lang="en-US" dirty="0" smtClean="0">
              <a:latin typeface="Gill Sans MT" charset="0"/>
              <a:ea typeface="Gill Sans MT" charset="0"/>
              <a:cs typeface="Gill Sans MT" charset="0"/>
            </a:endParaRPr>
          </a:p>
          <a:p>
            <a:pPr lvl="1"/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490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2" t="19593" b="2338"/>
          <a:stretch/>
        </p:blipFill>
        <p:spPr>
          <a:xfrm>
            <a:off x="2847418" y="-114230"/>
            <a:ext cx="6296582" cy="24815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47418" y="1987231"/>
            <a:ext cx="3052268" cy="49168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6372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F7F7F"/>
                </a:solidFill>
                <a:latin typeface="Gill Sans MT" charset="0"/>
                <a:ea typeface="Gill Sans MT" charset="0"/>
                <a:cs typeface="Gill Sans MT" charset="0"/>
              </a:rPr>
              <a:t>Why</a:t>
            </a:r>
            <a:r>
              <a:rPr lang="en-US" dirty="0" smtClean="0">
                <a:solidFill>
                  <a:srgbClr val="7F7F7F"/>
                </a:solidFill>
                <a:latin typeface="Gill Sans MT" charset="0"/>
                <a:ea typeface="Gill Sans MT" charset="0"/>
                <a:cs typeface="Gill Sans MT" charset="0"/>
              </a:rPr>
              <a:t>?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 </a:t>
            </a:r>
          </a:p>
          <a:p>
            <a:pPr lvl="1"/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Theory testing vs. tapping diversity</a:t>
            </a:r>
          </a:p>
          <a:p>
            <a:pPr lvl="1"/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Clarify (latent) constructs and models</a:t>
            </a: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en-US" dirty="0">
                <a:solidFill>
                  <a:srgbClr val="7F7F7F"/>
                </a:solidFill>
                <a:latin typeface="Gill Sans MT" charset="0"/>
                <a:ea typeface="Gill Sans MT" charset="0"/>
                <a:cs typeface="Gill Sans MT" charset="0"/>
              </a:rPr>
              <a:t>Who</a:t>
            </a:r>
            <a:r>
              <a:rPr lang="en-US" dirty="0" smtClean="0">
                <a:solidFill>
                  <a:srgbClr val="7F7F7F"/>
                </a:solidFill>
                <a:latin typeface="Gill Sans MT" charset="0"/>
                <a:ea typeface="Gill Sans MT" charset="0"/>
                <a:cs typeface="Gill Sans MT" charset="0"/>
              </a:rPr>
              <a:t>?  </a:t>
            </a:r>
          </a:p>
          <a:p>
            <a:pPr lvl="1"/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D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iversity vs. comparability of teams</a:t>
            </a:r>
          </a:p>
          <a:p>
            <a:pPr lvl="1"/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M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ultiple disciplines (context, persons, embodiment)</a:t>
            </a: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en-US" dirty="0">
                <a:solidFill>
                  <a:srgbClr val="7F7F7F"/>
                </a:solidFill>
                <a:latin typeface="Gill Sans MT" charset="0"/>
                <a:ea typeface="Gill Sans MT" charset="0"/>
                <a:cs typeface="Gill Sans MT" charset="0"/>
              </a:rPr>
              <a:t>Where</a:t>
            </a:r>
            <a:r>
              <a:rPr lang="en-US" dirty="0">
                <a:solidFill>
                  <a:srgbClr val="7F7F7F"/>
                </a:solidFill>
                <a:latin typeface="Gill Sans MT" charset="0"/>
                <a:ea typeface="Gill Sans MT" charset="0"/>
                <a:cs typeface="Gill Sans MT" charset="0"/>
              </a:rPr>
              <a:t>? </a:t>
            </a:r>
            <a:endParaRPr lang="en-US" dirty="0" smtClean="0">
              <a:solidFill>
                <a:srgbClr val="7F7F7F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lvl="1"/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Choose sites strategically</a:t>
            </a: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en-US" dirty="0">
                <a:solidFill>
                  <a:srgbClr val="7F7F7F"/>
                </a:solidFill>
                <a:latin typeface="Gill Sans MT" charset="0"/>
                <a:ea typeface="Gill Sans MT" charset="0"/>
                <a:cs typeface="Gill Sans MT" charset="0"/>
              </a:rPr>
              <a:t>How</a:t>
            </a:r>
            <a:r>
              <a:rPr lang="en-US" dirty="0" smtClean="0">
                <a:solidFill>
                  <a:srgbClr val="7F7F7F"/>
                </a:solidFill>
                <a:latin typeface="Gill Sans MT" charset="0"/>
                <a:ea typeface="Gill Sans MT" charset="0"/>
                <a:cs typeface="Gill Sans MT" charset="0"/>
              </a:rPr>
              <a:t>?</a:t>
            </a:r>
          </a:p>
          <a:p>
            <a:pPr lvl="1"/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Balance discovery and comparability</a:t>
            </a:r>
          </a:p>
          <a:p>
            <a:pPr lvl="1"/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Advance planning for data streams and analysis</a:t>
            </a:r>
          </a:p>
          <a:p>
            <a:pPr lvl="1"/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N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ew technologies; longitudinal designs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123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Gill Sans MT" charset="0"/>
                <a:ea typeface="Gill Sans MT" charset="0"/>
                <a:cs typeface="Gill Sans MT" charset="0"/>
              </a:rPr>
              <a:t>Multi-sited research:</a:t>
            </a:r>
            <a:br>
              <a:rPr lang="en-US" sz="3600" dirty="0" smtClean="0">
                <a:latin typeface="Gill Sans MT" charset="0"/>
                <a:ea typeface="Gill Sans MT" charset="0"/>
                <a:cs typeface="Gill Sans MT" charset="0"/>
              </a:rPr>
            </a:br>
            <a:r>
              <a:rPr lang="en-US" sz="3600" dirty="0" smtClean="0">
                <a:latin typeface="Gill Sans MT" charset="0"/>
                <a:ea typeface="Gill Sans MT" charset="0"/>
                <a:cs typeface="Gill Sans MT" charset="0"/>
              </a:rPr>
              <a:t>early lessons</a:t>
            </a:r>
            <a:endParaRPr lang="en-US" sz="3600" dirty="0"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752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653" t="10591" b="389"/>
          <a:stretch/>
        </p:blipFill>
        <p:spPr>
          <a:xfrm>
            <a:off x="-417855" y="-1065320"/>
            <a:ext cx="9711635" cy="848211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486" y="1065321"/>
            <a:ext cx="7886700" cy="1325563"/>
          </a:xfrm>
        </p:spPr>
        <p:txBody>
          <a:bodyPr>
            <a:normAutofit/>
          </a:bodyPr>
          <a:lstStyle/>
          <a:p>
            <a:r>
              <a:rPr lang="en-US" i="1" dirty="0" smtClean="0"/>
              <a:t>Can we attend fully</a:t>
            </a:r>
            <a:r>
              <a:rPr lang="en-US" i="1" dirty="0" smtClean="0"/>
              <a:t>,</a:t>
            </a:r>
            <a:br>
              <a:rPr lang="en-US" i="1" dirty="0" smtClean="0"/>
            </a:br>
            <a:r>
              <a:rPr lang="en-US" i="1" dirty="0" smtClean="0"/>
              <a:t>with </a:t>
            </a:r>
            <a:r>
              <a:rPr lang="en-US" i="1" dirty="0" smtClean="0"/>
              <a:t>our whole beings</a:t>
            </a:r>
            <a:r>
              <a:rPr lang="en-US" i="1" dirty="0" smtClean="0"/>
              <a:t>,</a:t>
            </a:r>
            <a:br>
              <a:rPr lang="en-US" i="1" dirty="0" smtClean="0"/>
            </a:br>
            <a:r>
              <a:rPr lang="en-US" i="1" dirty="0" smtClean="0"/>
              <a:t>not </a:t>
            </a:r>
            <a:r>
              <a:rPr lang="en-US" i="1" dirty="0" smtClean="0"/>
              <a:t>just our minds?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675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941452" y="206633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MT" charset="0"/>
                <a:ea typeface="Gill Sans MT" charset="0"/>
                <a:cs typeface="Gill Sans MT" charset="0"/>
              </a:rPr>
              <a:t>1892</a:t>
            </a:r>
            <a:endParaRPr lang="en-US" sz="24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00463" y="140208"/>
            <a:ext cx="5982979" cy="5167311"/>
            <a:chOff x="2412001" y="1690689"/>
            <a:chExt cx="5982979" cy="5167311"/>
          </a:xfrm>
        </p:grpSpPr>
        <p:grpSp>
          <p:nvGrpSpPr>
            <p:cNvPr id="13" name="Group 12"/>
            <p:cNvGrpSpPr>
              <a:grpSpLocks noChangeAspect="1"/>
            </p:cNvGrpSpPr>
            <p:nvPr/>
          </p:nvGrpSpPr>
          <p:grpSpPr>
            <a:xfrm>
              <a:off x="2412001" y="1690689"/>
              <a:ext cx="5982979" cy="5167311"/>
              <a:chOff x="1203454" y="0"/>
              <a:chExt cx="7940546" cy="685800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3454" y="0"/>
                <a:ext cx="3975652" cy="685800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8348" y="0"/>
                <a:ext cx="3975652" cy="6858000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6270921" y="5340563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Gill Sans MT" charset="0"/>
                  <a:ea typeface="Gill Sans MT" charset="0"/>
                  <a:cs typeface="Gill Sans MT" charset="0"/>
                </a:rPr>
                <a:t>1874</a:t>
              </a:r>
              <a:endParaRPr lang="en-US" sz="3200" dirty="0">
                <a:latin typeface="Gill Sans MT" charset="0"/>
                <a:ea typeface="Gill Sans MT" charset="0"/>
                <a:cs typeface="Gill Sans MT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63" y="3790082"/>
            <a:ext cx="5123100" cy="2960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Notes and queries: </a:t>
            </a:r>
            <a:br>
              <a:rPr lang="en-US" dirty="0" smtClean="0">
                <a:latin typeface="Gill Sans MT" charset="0"/>
                <a:ea typeface="Gill Sans MT" charset="0"/>
                <a:cs typeface="Gill Sans MT" charset="0"/>
              </a:rPr>
            </a:b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the 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colonial enterprise</a:t>
            </a: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6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Notes and queries:</a:t>
            </a:r>
            <a:br>
              <a:rPr lang="en-US" dirty="0" smtClean="0">
                <a:latin typeface="Gill Sans MT" charset="0"/>
                <a:ea typeface="Gill Sans MT" charset="0"/>
                <a:cs typeface="Gill Sans MT" charset="0"/>
              </a:rPr>
            </a:b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professionalization</a:t>
            </a: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161225" y="2546048"/>
            <a:ext cx="3079136" cy="3979190"/>
            <a:chOff x="5161225" y="2382152"/>
            <a:chExt cx="3079136" cy="3979190"/>
          </a:xfrm>
        </p:grpSpPr>
        <p:pic>
          <p:nvPicPr>
            <p:cNvPr id="1028" name="Picture 4" descr="mage result for notes and queries on anthropolog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1225" y="2382152"/>
              <a:ext cx="3079136" cy="3979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187333" y="5479311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Gill Sans MT" charset="0"/>
                  <a:ea typeface="Gill Sans MT" charset="0"/>
                  <a:cs typeface="Gill Sans MT" charset="0"/>
                </a:rPr>
                <a:t>1951</a:t>
              </a:r>
              <a:endParaRPr lang="en-US" sz="3200" dirty="0">
                <a:latin typeface="Gill Sans MT" charset="0"/>
                <a:ea typeface="Gill Sans MT" charset="0"/>
                <a:cs typeface="Gill Sans MT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18176" y="1833069"/>
            <a:ext cx="3118371" cy="4692168"/>
            <a:chOff x="765137" y="1669173"/>
            <a:chExt cx="3118371" cy="469216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4" b="5922"/>
            <a:stretch/>
          </p:blipFill>
          <p:spPr>
            <a:xfrm>
              <a:off x="765137" y="1690689"/>
              <a:ext cx="3118371" cy="4670652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1821620" y="1669173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Gill Sans MT" charset="0"/>
                  <a:ea typeface="Gill Sans MT" charset="0"/>
                  <a:cs typeface="Gill Sans MT" charset="0"/>
                </a:rPr>
                <a:t>1892</a:t>
              </a:r>
              <a:endParaRPr lang="en-US" sz="3200" dirty="0">
                <a:latin typeface="Gill Sans MT" charset="0"/>
                <a:ea typeface="Gill Sans MT" charset="0"/>
                <a:cs typeface="Gill Sans M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369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470" y="365126"/>
            <a:ext cx="7886700" cy="1325563"/>
          </a:xfrm>
        </p:spPr>
        <p:txBody>
          <a:bodyPr/>
          <a:lstStyle/>
          <a:p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Goals</a:t>
            </a: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11" name="Picture 2" descr="mage result for multi-sited ethnograph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3" r="-76" b="74"/>
          <a:stretch/>
        </p:blipFill>
        <p:spPr bwMode="auto">
          <a:xfrm>
            <a:off x="0" y="1323191"/>
            <a:ext cx="3711388" cy="542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age result for question mark 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337" y="3359857"/>
            <a:ext cx="1652672" cy="273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65734" y="2171615"/>
            <a:ext cx="34623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"/>
              </a:rPr>
              <a:t>What are yours</a:t>
            </a:r>
            <a:endParaRPr lang="en-US" sz="4000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94665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00" y="1225580"/>
            <a:ext cx="7886700" cy="1325563"/>
          </a:xfrm>
        </p:spPr>
        <p:txBody>
          <a:bodyPr/>
          <a:lstStyle/>
          <a:p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Multi-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sited research</a:t>
            </a: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800" y="3054845"/>
            <a:ext cx="7886700" cy="4351338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sz="4000" dirty="0">
                <a:latin typeface="Gill Sans MT" charset="0"/>
                <a:ea typeface="Gill Sans MT" charset="0"/>
                <a:cs typeface="Gill Sans MT" charset="0"/>
              </a:rPr>
              <a:t>Why?</a:t>
            </a:r>
          </a:p>
          <a:p>
            <a:pPr>
              <a:spcBef>
                <a:spcPts val="1600"/>
              </a:spcBef>
            </a:pPr>
            <a:r>
              <a:rPr lang="en-US" sz="4000" dirty="0">
                <a:latin typeface="Gill Sans MT" charset="0"/>
                <a:ea typeface="Gill Sans MT" charset="0"/>
                <a:cs typeface="Gill Sans MT" charset="0"/>
              </a:rPr>
              <a:t>Who?</a:t>
            </a:r>
          </a:p>
          <a:p>
            <a:pPr>
              <a:spcBef>
                <a:spcPts val="1600"/>
              </a:spcBef>
            </a:pPr>
            <a:r>
              <a:rPr lang="en-US" sz="4000" dirty="0">
                <a:latin typeface="Gill Sans MT" charset="0"/>
                <a:ea typeface="Gill Sans MT" charset="0"/>
                <a:cs typeface="Gill Sans MT" charset="0"/>
              </a:rPr>
              <a:t>Where?</a:t>
            </a:r>
          </a:p>
          <a:p>
            <a:pPr>
              <a:spcBef>
                <a:spcPts val="1600"/>
              </a:spcBef>
            </a:pPr>
            <a:r>
              <a:rPr lang="en-US" sz="4000" dirty="0">
                <a:latin typeface="Gill Sans MT" charset="0"/>
                <a:ea typeface="Gill Sans MT" charset="0"/>
                <a:cs typeface="Gill Sans MT" charset="0"/>
              </a:rPr>
              <a:t>How?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93" y="2605168"/>
            <a:ext cx="7080054" cy="3706731"/>
          </a:xfrm>
          <a:prstGeom prst="rect">
            <a:avLst/>
          </a:prstGeom>
        </p:spPr>
      </p:pic>
      <p:pic>
        <p:nvPicPr>
          <p:cNvPr id="7" name="Picture 6" descr="From Clipboar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645" y="0"/>
            <a:ext cx="3797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12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30"/>
          <p:cNvGrpSpPr>
            <a:grpSpLocks/>
          </p:cNvGrpSpPr>
          <p:nvPr/>
        </p:nvGrpSpPr>
        <p:grpSpPr bwMode="auto">
          <a:xfrm>
            <a:off x="2057400" y="2182827"/>
            <a:ext cx="6405563" cy="4495800"/>
            <a:chOff x="528" y="864"/>
            <a:chExt cx="4035" cy="2832"/>
          </a:xfrm>
        </p:grpSpPr>
        <p:sp>
          <p:nvSpPr>
            <p:cNvPr id="14339" name="Rectangle 4"/>
            <p:cNvSpPr>
              <a:spLocks noChangeArrowheads="1"/>
            </p:cNvSpPr>
            <p:nvPr/>
          </p:nvSpPr>
          <p:spPr bwMode="auto">
            <a:xfrm>
              <a:off x="528" y="864"/>
              <a:ext cx="960" cy="48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Environment</a:t>
              </a:r>
            </a:p>
          </p:txBody>
        </p:sp>
        <p:sp>
          <p:nvSpPr>
            <p:cNvPr id="14340" name="Rectangle 6"/>
            <p:cNvSpPr>
              <a:spLocks noChangeArrowheads="1"/>
            </p:cNvSpPr>
            <p:nvPr/>
          </p:nvSpPr>
          <p:spPr bwMode="auto">
            <a:xfrm>
              <a:off x="1776" y="864"/>
              <a:ext cx="960" cy="48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History</a:t>
              </a:r>
            </a:p>
          </p:txBody>
        </p:sp>
        <p:sp>
          <p:nvSpPr>
            <p:cNvPr id="14341" name="Rectangle 7"/>
            <p:cNvSpPr>
              <a:spLocks noChangeArrowheads="1"/>
            </p:cNvSpPr>
            <p:nvPr/>
          </p:nvSpPr>
          <p:spPr bwMode="auto">
            <a:xfrm>
              <a:off x="1152" y="1728"/>
              <a:ext cx="960" cy="48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Maintenance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Systems</a:t>
              </a:r>
            </a:p>
          </p:txBody>
        </p:sp>
        <p:sp>
          <p:nvSpPr>
            <p:cNvPr id="14342" name="Rectangle 9"/>
            <p:cNvSpPr>
              <a:spLocks noChangeArrowheads="1"/>
            </p:cNvSpPr>
            <p:nvPr/>
          </p:nvSpPr>
          <p:spPr bwMode="auto">
            <a:xfrm>
              <a:off x="2592" y="1728"/>
              <a:ext cx="960" cy="48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Projective-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Expressive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Systems</a:t>
              </a:r>
            </a:p>
          </p:txBody>
        </p:sp>
        <p:sp>
          <p:nvSpPr>
            <p:cNvPr id="14343" name="Line 14"/>
            <p:cNvSpPr>
              <a:spLocks noChangeShapeType="1"/>
            </p:cNvSpPr>
            <p:nvPr/>
          </p:nvSpPr>
          <p:spPr bwMode="auto">
            <a:xfrm>
              <a:off x="1296" y="1344"/>
              <a:ext cx="0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44" name="Line 15"/>
            <p:cNvSpPr>
              <a:spLocks noChangeShapeType="1"/>
            </p:cNvSpPr>
            <p:nvPr/>
          </p:nvSpPr>
          <p:spPr bwMode="auto">
            <a:xfrm>
              <a:off x="1920" y="1344"/>
              <a:ext cx="0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4345" name="Group 21"/>
            <p:cNvGrpSpPr>
              <a:grpSpLocks/>
            </p:cNvGrpSpPr>
            <p:nvPr/>
          </p:nvGrpSpPr>
          <p:grpSpPr bwMode="auto">
            <a:xfrm>
              <a:off x="1152" y="2592"/>
              <a:ext cx="2400" cy="1104"/>
              <a:chOff x="2592" y="1728"/>
              <a:chExt cx="2400" cy="1104"/>
            </a:xfrm>
          </p:grpSpPr>
          <p:sp>
            <p:nvSpPr>
              <p:cNvPr id="14353" name="Rectangle 10"/>
              <p:cNvSpPr>
                <a:spLocks noChangeArrowheads="1"/>
              </p:cNvSpPr>
              <p:nvPr/>
            </p:nvSpPr>
            <p:spPr bwMode="auto">
              <a:xfrm>
                <a:off x="2592" y="1728"/>
                <a:ext cx="960" cy="48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smtClean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rPr>
                  <a:t>Child</a:t>
                </a:r>
                <a:r>
                  <a:rPr lang="ja-JP" altLang="en-US" sz="1400" smtClean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rPr>
                  <a:t>’</a:t>
                </a:r>
                <a:r>
                  <a:rPr lang="en-US" sz="1400" smtClean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rPr>
                  <a:t>s Learning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smtClean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rPr>
                  <a:t>Environment</a:t>
                </a:r>
              </a:p>
            </p:txBody>
          </p:sp>
          <p:grpSp>
            <p:nvGrpSpPr>
              <p:cNvPr id="14354" name="Group 20"/>
              <p:cNvGrpSpPr>
                <a:grpSpLocks/>
              </p:cNvGrpSpPr>
              <p:nvPr/>
            </p:nvGrpSpPr>
            <p:grpSpPr bwMode="auto">
              <a:xfrm>
                <a:off x="4032" y="1728"/>
                <a:ext cx="960" cy="1104"/>
                <a:chOff x="4032" y="1728"/>
                <a:chExt cx="960" cy="1104"/>
              </a:xfrm>
            </p:grpSpPr>
            <p:sp>
              <p:nvSpPr>
                <p:cNvPr id="14356" name="Rectangle 8"/>
                <p:cNvSpPr>
                  <a:spLocks noChangeArrowheads="1"/>
                </p:cNvSpPr>
                <p:nvPr/>
              </p:nvSpPr>
              <p:spPr bwMode="auto">
                <a:xfrm>
                  <a:off x="4032" y="1728"/>
                  <a:ext cx="960" cy="1104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 smtClean="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rPr>
                    <a:t>Individual Adult</a:t>
                  </a:r>
                </a:p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 smtClean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 smtClean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 smtClean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 smtClean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 smtClean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 smtClean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357" name="Rectangle 11"/>
                <p:cNvSpPr>
                  <a:spLocks noChangeArrowheads="1"/>
                </p:cNvSpPr>
                <p:nvPr/>
              </p:nvSpPr>
              <p:spPr bwMode="auto">
                <a:xfrm>
                  <a:off x="4080" y="2064"/>
                  <a:ext cx="864" cy="33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smtClean="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rPr>
                    <a:t>Learned</a:t>
                  </a:r>
                </a:p>
              </p:txBody>
            </p:sp>
            <p:sp>
              <p:nvSpPr>
                <p:cNvPr id="14358" name="Rectangle 13"/>
                <p:cNvSpPr>
                  <a:spLocks noChangeArrowheads="1"/>
                </p:cNvSpPr>
                <p:nvPr/>
              </p:nvSpPr>
              <p:spPr bwMode="auto">
                <a:xfrm>
                  <a:off x="4080" y="2448"/>
                  <a:ext cx="864" cy="33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smtClean="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rPr>
                    <a:t>Innate</a:t>
                  </a:r>
                </a:p>
              </p:txBody>
            </p:sp>
          </p:grpSp>
          <p:sp>
            <p:nvSpPr>
              <p:cNvPr id="14355" name="Line 17"/>
              <p:cNvSpPr>
                <a:spLocks noChangeShapeType="1"/>
              </p:cNvSpPr>
              <p:nvPr/>
            </p:nvSpPr>
            <p:spPr bwMode="auto">
              <a:xfrm>
                <a:off x="3552" y="1968"/>
                <a:ext cx="4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4346" name="Line 19"/>
            <p:cNvSpPr>
              <a:spLocks noChangeShapeType="1"/>
            </p:cNvSpPr>
            <p:nvPr/>
          </p:nvSpPr>
          <p:spPr bwMode="auto">
            <a:xfrm>
              <a:off x="1392" y="1104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47" name="Line 22"/>
            <p:cNvSpPr>
              <a:spLocks noChangeShapeType="1"/>
            </p:cNvSpPr>
            <p:nvPr/>
          </p:nvSpPr>
          <p:spPr bwMode="auto">
            <a:xfrm>
              <a:off x="1632" y="2208"/>
              <a:ext cx="0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48" name="Line 23"/>
            <p:cNvSpPr>
              <a:spLocks noChangeShapeType="1"/>
            </p:cNvSpPr>
            <p:nvPr/>
          </p:nvSpPr>
          <p:spPr bwMode="auto">
            <a:xfrm flipV="1">
              <a:off x="3072" y="2208"/>
              <a:ext cx="0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49" name="Text Box 26"/>
            <p:cNvSpPr txBox="1">
              <a:spLocks noChangeArrowheads="1"/>
            </p:cNvSpPr>
            <p:nvPr/>
          </p:nvSpPr>
          <p:spPr bwMode="auto">
            <a:xfrm>
              <a:off x="3734" y="875"/>
              <a:ext cx="639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tabLst>
                  <a:tab pos="1143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tabLst>
                  <a:tab pos="1143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tabLst>
                  <a:tab pos="1143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tabLst>
                  <a:tab pos="1143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tabLst>
                  <a:tab pos="1143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0000"/>
                  </a:solidFill>
                </a:rPr>
                <a:t>CONTEXT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0000"/>
                  </a:solidFill>
                </a:rPr>
                <a:t>	Place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0000"/>
                  </a:solidFill>
                </a:rPr>
                <a:t>	Time</a:t>
              </a:r>
            </a:p>
          </p:txBody>
        </p:sp>
        <p:sp>
          <p:nvSpPr>
            <p:cNvPr id="14350" name="Text Box 27"/>
            <p:cNvSpPr txBox="1">
              <a:spLocks noChangeArrowheads="1"/>
            </p:cNvSpPr>
            <p:nvPr/>
          </p:nvSpPr>
          <p:spPr bwMode="auto">
            <a:xfrm>
              <a:off x="3744" y="1728"/>
              <a:ext cx="81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0000"/>
                  </a:solidFill>
                </a:rPr>
                <a:t>POPULATION</a:t>
              </a:r>
            </a:p>
          </p:txBody>
        </p:sp>
        <p:sp>
          <p:nvSpPr>
            <p:cNvPr id="14351" name="Text Box 28"/>
            <p:cNvSpPr txBox="1">
              <a:spLocks noChangeArrowheads="1"/>
            </p:cNvSpPr>
            <p:nvPr/>
          </p:nvSpPr>
          <p:spPr bwMode="auto">
            <a:xfrm>
              <a:off x="3778" y="2640"/>
              <a:ext cx="7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0000"/>
                  </a:solidFill>
                </a:rPr>
                <a:t>PROXIMAL</a:t>
              </a:r>
            </a:p>
          </p:txBody>
        </p:sp>
        <p:sp>
          <p:nvSpPr>
            <p:cNvPr id="14352" name="Arc 29"/>
            <p:cNvSpPr>
              <a:spLocks/>
            </p:cNvSpPr>
            <p:nvPr/>
          </p:nvSpPr>
          <p:spPr bwMode="auto">
            <a:xfrm rot="20323369" flipH="1">
              <a:off x="1868" y="2182"/>
              <a:ext cx="813" cy="277"/>
            </a:xfrm>
            <a:custGeom>
              <a:avLst/>
              <a:gdLst>
                <a:gd name="T0" fmla="*/ 0 w 21600"/>
                <a:gd name="T1" fmla="*/ 0 h 21600"/>
                <a:gd name="T2" fmla="*/ 813 w 21600"/>
                <a:gd name="T3" fmla="*/ 277 h 21600"/>
                <a:gd name="T4" fmla="*/ 0 w 21600"/>
                <a:gd name="T5" fmla="*/ 27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prstDash val="sysDot"/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505740" y="795353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6" charset="0"/>
                <a:ea typeface="ＭＳ Ｐゴシック" pitchFamily="26" charset="-128"/>
                <a:cs typeface="ＭＳ Ｐゴシック" pitchFamily="2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6" charset="0"/>
                <a:ea typeface="ＭＳ Ｐゴシック" pitchFamily="26" charset="-128"/>
                <a:cs typeface="ＭＳ Ｐゴシック" pitchFamily="2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6" charset="0"/>
                <a:ea typeface="ＭＳ Ｐゴシック" pitchFamily="26" charset="-128"/>
                <a:cs typeface="ＭＳ Ｐゴシック" pitchFamily="2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6" charset="0"/>
                <a:ea typeface="ＭＳ Ｐゴシック" pitchFamily="26" charset="-128"/>
                <a:cs typeface="ＭＳ Ｐゴシック" pitchFamily="2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6" charset="0"/>
                <a:ea typeface="ＭＳ Ｐゴシック" pitchFamily="26" charset="-128"/>
                <a:cs typeface="ＭＳ Ｐゴシック" pitchFamily="2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6" charset="0"/>
                <a:ea typeface="ＭＳ Ｐゴシック" pitchFamily="26" charset="-128"/>
                <a:cs typeface="ＭＳ Ｐゴシック" pitchFamily="2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6" charset="0"/>
                <a:ea typeface="ＭＳ Ｐゴシック" pitchFamily="26" charset="-128"/>
                <a:cs typeface="ＭＳ Ｐゴシック" pitchFamily="2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6" charset="0"/>
                <a:ea typeface="ＭＳ Ｐゴシック" pitchFamily="26" charset="-128"/>
                <a:cs typeface="ＭＳ Ｐゴシック" pitchFamily="26" charset="-128"/>
              </a:defRPr>
            </a:lvl9pPr>
          </a:lstStyle>
          <a:p>
            <a:r>
              <a:rPr lang="en-US" sz="3600" dirty="0" smtClean="0">
                <a:latin typeface="Gill Sans MT" charset="0"/>
                <a:ea typeface="Gill Sans MT" charset="0"/>
                <a:cs typeface="Gill Sans MT" charset="0"/>
              </a:rPr>
              <a:t>Six Cultures Study of Socialization:  Why?</a:t>
            </a:r>
          </a:p>
          <a:p>
            <a:pPr algn="l"/>
            <a:r>
              <a:rPr lang="en-US" sz="2800" dirty="0" smtClean="0">
                <a:latin typeface="Gill Sans MT" charset="0"/>
                <a:ea typeface="Gill Sans MT" charset="0"/>
                <a:cs typeface="Gill Sans MT" charset="0"/>
              </a:rPr>
              <a:t>1954-7</a:t>
            </a:r>
            <a:endParaRPr lang="en-US" sz="28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50361" y="1456261"/>
            <a:ext cx="73214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F7F7F"/>
                </a:solidFill>
                <a:latin typeface="Gill Sans"/>
                <a:cs typeface="Gill Sans"/>
              </a:rPr>
              <a:t>Test a theory of culture and personality</a:t>
            </a:r>
            <a:endParaRPr lang="en-US" sz="3200" dirty="0">
              <a:solidFill>
                <a:srgbClr val="7F7F7F"/>
              </a:solidFill>
              <a:latin typeface="Gill Sans"/>
              <a:cs typeface="Gill Sans"/>
            </a:endParaRPr>
          </a:p>
        </p:txBody>
      </p:sp>
      <p:pic>
        <p:nvPicPr>
          <p:cNvPr id="26" name="Picture 2" descr="mage result for monograph six cultures stu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60" y="3168747"/>
            <a:ext cx="2466975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7811"/>
          <a:stretch/>
        </p:blipFill>
        <p:spPr>
          <a:xfrm flipH="1">
            <a:off x="6514235" y="1495547"/>
            <a:ext cx="3940803" cy="2114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Gill Sans MT" charset="0"/>
                <a:ea typeface="Gill Sans MT" charset="0"/>
                <a:cs typeface="Gill Sans MT" charset="0"/>
              </a:rPr>
              <a:t>Six Cultures Study of Socialization: Who?</a:t>
            </a:r>
            <a:endParaRPr lang="en-US" sz="36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64164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PIs: </a:t>
            </a:r>
            <a:endParaRPr lang="en-US" dirty="0" smtClean="0">
              <a:latin typeface="Gill Sans MT" charset="0"/>
              <a:ea typeface="Gill Sans MT" charset="0"/>
              <a:cs typeface="Gill Sans MT" charset="0"/>
            </a:endParaRPr>
          </a:p>
          <a:p>
            <a:pPr lvl="1"/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Anthropology:  JWM Whiting </a:t>
            </a: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  <a:p>
            <a:pPr lvl="1"/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ocial psychology:  IL 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Child, WW 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Lambert</a:t>
            </a:r>
            <a:endParaRPr lang="en-US" dirty="0" smtClean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spcBef>
                <a:spcPts val="1600"/>
              </a:spcBef>
            </a:pP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Discussion groups</a:t>
            </a:r>
          </a:p>
          <a:p>
            <a:pPr lvl="1"/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Anthropologists, psychologists</a:t>
            </a:r>
          </a:p>
          <a:p>
            <a:pPr lvl="1"/>
            <a:r>
              <a:rPr lang="en-US" i="1" dirty="0" smtClean="0">
                <a:latin typeface="Gill Sans MT" charset="0"/>
                <a:ea typeface="Gill Sans MT" charset="0"/>
                <a:cs typeface="Gill Sans MT" charset="0"/>
              </a:rPr>
              <a:t>Field Manual for the Cross-Cultural Study of Child Rearing</a:t>
            </a:r>
          </a:p>
          <a:p>
            <a:pPr>
              <a:spcBef>
                <a:spcPts val="1600"/>
              </a:spcBef>
            </a:pP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Field teams: </a:t>
            </a:r>
            <a:r>
              <a:rPr lang="en-US" sz="2400" dirty="0" smtClean="0">
                <a:latin typeface="Gill Sans MT" charset="0"/>
                <a:ea typeface="Gill Sans MT" charset="0"/>
                <a:cs typeface="Gill Sans MT" charset="0"/>
              </a:rPr>
              <a:t>Anthropologists </a:t>
            </a:r>
            <a:r>
              <a:rPr lang="en-US" sz="2400" dirty="0" smtClean="0">
                <a:latin typeface="Gill Sans MT" charset="0"/>
                <a:ea typeface="Gill Sans MT" charset="0"/>
                <a:cs typeface="Gill Sans MT" charset="0"/>
              </a:rPr>
              <a:t>familiar with the </a:t>
            </a:r>
            <a:r>
              <a:rPr lang="en-US" sz="2400" dirty="0" smtClean="0">
                <a:latin typeface="Gill Sans MT" charset="0"/>
                <a:ea typeface="Gill Sans MT" charset="0"/>
                <a:cs typeface="Gill Sans MT" charset="0"/>
              </a:rPr>
              <a:t>culture</a:t>
            </a:r>
          </a:p>
          <a:p>
            <a:pPr>
              <a:spcBef>
                <a:spcPts val="1600"/>
              </a:spcBef>
            </a:pP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Discussion groups: </a:t>
            </a:r>
            <a:r>
              <a:rPr lang="en-US" sz="2400" dirty="0" smtClean="0">
                <a:latin typeface="Gill Sans MT" charset="0"/>
                <a:ea typeface="Gill Sans MT" charset="0"/>
                <a:cs typeface="Gill Sans MT" charset="0"/>
              </a:rPr>
              <a:t>experts, PIs, Beatric</a:t>
            </a:r>
            <a:r>
              <a:rPr lang="en-US" sz="2400" dirty="0" smtClean="0">
                <a:latin typeface="Gill Sans MT" charset="0"/>
                <a:ea typeface="Gill Sans MT" charset="0"/>
                <a:cs typeface="Gill Sans MT" charset="0"/>
              </a:rPr>
              <a:t>e Whiting, experts, field teams</a:t>
            </a:r>
            <a:endParaRPr lang="en-US" sz="2400" dirty="0" smtClean="0">
              <a:latin typeface="Gill Sans MT" charset="0"/>
              <a:ea typeface="Gill Sans MT" charset="0"/>
              <a:cs typeface="Gill Sans MT" charset="0"/>
            </a:endParaRPr>
          </a:p>
          <a:p>
            <a:pPr lvl="1"/>
            <a:r>
              <a:rPr lang="en-US" i="1" dirty="0" smtClean="0">
                <a:latin typeface="Gill Sans MT" charset="0"/>
                <a:ea typeface="Gill Sans MT" charset="0"/>
                <a:cs typeface="Gill Sans MT" charset="0"/>
              </a:rPr>
              <a:t>Field Guide for a Study of Socialization</a:t>
            </a:r>
            <a:endParaRPr lang="en-US" i="1" dirty="0"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932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106559" cy="1356097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Gill Sans MT" charset="0"/>
                <a:ea typeface="Gill Sans MT" charset="0"/>
                <a:cs typeface="Gill Sans MT" charset="0"/>
              </a:rPr>
              <a:t>Six Cultures Study of Socialization: Where?</a:t>
            </a:r>
            <a:endParaRPr lang="en-US" sz="36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43677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Where? Mexico, India, Kenya, Okinawa, the Philippines and the United 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States</a:t>
            </a:r>
          </a:p>
          <a:p>
            <a:pPr>
              <a:spcBef>
                <a:spcPts val="1600"/>
              </a:spcBef>
            </a:pP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Unit 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of analysis: </a:t>
            </a:r>
            <a:r>
              <a:rPr lang="en-US" dirty="0" smtClean="0">
                <a:solidFill>
                  <a:srgbClr val="7F7F7F"/>
                </a:solidFill>
                <a:latin typeface="Gill Sans MT" charset="0"/>
                <a:ea typeface="Gill Sans MT" charset="0"/>
                <a:cs typeface="Gill Sans MT" charset="0"/>
              </a:rPr>
              <a:t>primary social unit 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(local community where fieldwork was conducted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)</a:t>
            </a:r>
          </a:p>
          <a:p>
            <a:pPr>
              <a:spcBef>
                <a:spcPts val="1600"/>
              </a:spcBef>
            </a:pP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One year fieldwork (too short)</a:t>
            </a:r>
            <a:endParaRPr lang="en-US" dirty="0" smtClean="0"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573" y="4220308"/>
            <a:ext cx="5209909" cy="2637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320563"/>
            <a:ext cx="3832573" cy="265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1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572" y="1358805"/>
            <a:ext cx="2697607" cy="26976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Gill Sans MT" charset="0"/>
                <a:ea typeface="Gill Sans MT" charset="0"/>
                <a:cs typeface="Gill Sans MT" charset="0"/>
              </a:rPr>
              <a:t>Six Cultures Study of Socialization: How?</a:t>
            </a:r>
            <a:endParaRPr lang="en-US" sz="36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Process, protocols, procedures</a:t>
            </a:r>
          </a:p>
          <a:p>
            <a:pPr>
              <a:spcBef>
                <a:spcPts val="1600"/>
              </a:spcBef>
            </a:pP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Collaboration, 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iterative discussions</a:t>
            </a:r>
            <a:endParaRPr lang="en-US" dirty="0" smtClean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spcBef>
                <a:spcPts val="1600"/>
              </a:spcBef>
            </a:pP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Field 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manuals</a:t>
            </a:r>
            <a:endParaRPr lang="en-US" dirty="0" smtClean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spcBef>
                <a:spcPts val="1600"/>
              </a:spcBef>
            </a:pP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Participant 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observation/ethnography</a:t>
            </a:r>
            <a:endParaRPr lang="en-US" dirty="0" smtClean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spcBef>
                <a:spcPts val="1600"/>
              </a:spcBef>
            </a:pP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Tension: 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hypothesis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testing vs. discovery</a:t>
            </a:r>
          </a:p>
          <a:p>
            <a:pPr>
              <a:spcBef>
                <a:spcPts val="1600"/>
              </a:spcBef>
            </a:pP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Problems of slow communication, data transport and 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analysis</a:t>
            </a: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spcBef>
                <a:spcPts val="1600"/>
              </a:spcBef>
            </a:pP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Systematic comparable data vs. local specifics</a:t>
            </a:r>
          </a:p>
          <a:p>
            <a:pPr lvl="1">
              <a:spcBef>
                <a:spcPts val="1100"/>
              </a:spcBef>
            </a:pP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tandardized interviews retrospective, problematic </a:t>
            </a: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  <a:p>
            <a:pPr lvl="1">
              <a:spcBef>
                <a:spcPts val="1100"/>
              </a:spcBef>
            </a:pP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Turned 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to undisputed data sources: 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behavioral observation 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and </a:t>
            </a:r>
            <a:r>
              <a:rPr lang="en-US" dirty="0" smtClean="0">
                <a:latin typeface="Gill Sans MT" charset="0"/>
                <a:ea typeface="Gill Sans MT" charset="0"/>
                <a:cs typeface="Gill Sans MT" charset="0"/>
              </a:rPr>
              <a:t>ethnography</a:t>
            </a: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56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 New Roman"/>
        <a:ea typeface="ＭＳ Ｐゴシック"/>
        <a:cs typeface="ＭＳ Ｐゴシック"/>
      </a:majorFont>
      <a:minorFont>
        <a:latin typeface="Times New Roman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26" charset="0"/>
            <a:ea typeface="ＭＳ Ｐゴシック" pitchFamily="26" charset="-128"/>
            <a:cs typeface="ＭＳ Ｐゴシック" pitchFamily="2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26" charset="0"/>
            <a:ea typeface="ＭＳ Ｐゴシック" pitchFamily="26" charset="-128"/>
            <a:cs typeface="ＭＳ Ｐゴシック" pitchFamily="2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813</TotalTime>
  <Words>541</Words>
  <Application>Microsoft Macintosh PowerPoint</Application>
  <PresentationFormat>On-screen Show (4:3)</PresentationFormat>
  <Paragraphs>101</Paragraphs>
  <Slides>12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1_Blank Presentation</vt:lpstr>
      <vt:lpstr>Multi-sited research</vt:lpstr>
      <vt:lpstr>Notes and queries:  the colonial enterprise</vt:lpstr>
      <vt:lpstr>Notes and queries: professionalization</vt:lpstr>
      <vt:lpstr>Goals</vt:lpstr>
      <vt:lpstr>Multi-sited research</vt:lpstr>
      <vt:lpstr>PowerPoint Presentation</vt:lpstr>
      <vt:lpstr>Six Cultures Study of Socialization: Who?</vt:lpstr>
      <vt:lpstr>Six Cultures Study of Socialization: Where?</vt:lpstr>
      <vt:lpstr>Six Cultures Study of Socialization: How?</vt:lpstr>
      <vt:lpstr>Comparative Adolescence   Project – 1982-5</vt:lpstr>
      <vt:lpstr>Multi-sited research: early lessons</vt:lpstr>
      <vt:lpstr>Can we attend fully, with our whole beings, not just our minds?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Worthman, Carol</dc:creator>
  <cp:lastModifiedBy>Carol Worthman</cp:lastModifiedBy>
  <cp:revision>40</cp:revision>
  <dcterms:created xsi:type="dcterms:W3CDTF">2017-03-06T00:22:07Z</dcterms:created>
  <dcterms:modified xsi:type="dcterms:W3CDTF">2017-03-09T07:35:01Z</dcterms:modified>
</cp:coreProperties>
</file>